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6" r:id="rId6"/>
    <p:sldId id="263" r:id="rId7"/>
    <p:sldId id="268" r:id="rId8"/>
    <p:sldId id="264" r:id="rId9"/>
    <p:sldId id="267" r:id="rId10"/>
    <p:sldId id="265" r:id="rId11"/>
    <p:sldId id="269" r:id="rId12"/>
    <p:sldId id="258" r:id="rId13"/>
    <p:sldId id="260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09ACED-193D-88D9-0AC8-5EFA4DCDDB44}" v="3" dt="2025-08-07T12:43:54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0FF2CC-C445-97CE-9419-5270EEA20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57B686C-2AB4-292D-F2A9-76AE74959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3B674AD-1123-C172-F0FC-BEEDA883F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DF96-E72A-44A4-860B-23F5AD0B941E}" type="datetimeFigureOut">
              <a:rPr lang="pl-PL" smtClean="0"/>
              <a:t>25.08.2025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465A90-EA70-D779-51CA-248799A43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013BDC-9DB0-8AB2-C5A1-18EAC3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EC37-04C7-4676-BFDC-1338AF397B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6446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F2EB5E-7684-E67B-1EAE-48617F74D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F767739-5D86-D62E-2AE2-3258CA237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4E6108-5636-CF4E-11F4-23B8758DE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DF96-E72A-44A4-860B-23F5AD0B941E}" type="datetimeFigureOut">
              <a:rPr lang="pl-PL" smtClean="0"/>
              <a:t>25.08.2025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6BD1E3F-B855-CF6E-B363-5BF2827E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3F17B3E-B19B-3208-75E5-6E6F47697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EC37-04C7-4676-BFDC-1338AF397B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250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47AC3E9-1699-93AC-2D6C-19B4402EA6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2050D19-7173-D601-B43F-4485E2DA5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C965310-CE63-4C9E-DF46-3DDC2800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DF96-E72A-44A4-860B-23F5AD0B941E}" type="datetimeFigureOut">
              <a:rPr lang="pl-PL" smtClean="0"/>
              <a:t>25.08.2025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6F5240C-553A-147F-0DFD-C879976D1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5FFCE0-FED5-66B3-C0DB-8564E4311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EC37-04C7-4676-BFDC-1338AF397B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283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B540A8-DDEC-ABF8-EF5D-F7F439DE7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25BF0E-CD38-4463-FDE6-ABF5369D5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ADF3AD-ADA7-BCE4-547E-DAE8165F5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DF96-E72A-44A4-860B-23F5AD0B941E}" type="datetimeFigureOut">
              <a:rPr lang="pl-PL" smtClean="0"/>
              <a:t>25.08.2025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B41CCCA-062D-14AA-8BDF-D3E8F0867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21F9DF-87A1-B1C5-9DF7-DE0C653A1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EC37-04C7-4676-BFDC-1338AF397B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8495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B3FD43-D6BF-61AF-3F47-80378272B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CCBE236-55AB-BB0A-4DB1-442F431A9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8075CA6-EDA6-CE46-83A6-D0F8323E4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DF96-E72A-44A4-860B-23F5AD0B941E}" type="datetimeFigureOut">
              <a:rPr lang="pl-PL" smtClean="0"/>
              <a:t>25.08.2025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2FE7B95-8765-8BB5-C934-2C8A2498E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86D4A3D-288D-1A7B-EEEF-1944EEEB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EC37-04C7-4676-BFDC-1338AF397B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10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52D715-4224-5EFB-6FF9-93E3B6714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985BFDC-1104-97AA-BEEE-EF9C5CD04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54D6B40-AAF7-C3B4-7A9D-9E58F71B3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8F7E594-390F-7413-2499-B6B25FBF5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DF96-E72A-44A4-860B-23F5AD0B941E}" type="datetimeFigureOut">
              <a:rPr lang="pl-PL" smtClean="0"/>
              <a:t>25.08.2025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5CABAE6-A4C6-F315-B7C0-0E1276ECB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0C519AC-FBED-57E6-8613-B5CB4E50A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EC37-04C7-4676-BFDC-1338AF397B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72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1FC20D-7243-4E27-58E2-4B24E866E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7E7DC53-54E2-8503-B708-E58419406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C7857A1-DA01-0036-0F4D-AF1B02B9D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BF58EFE-C38B-8195-4F98-B6B053DC5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42119C8-DA89-90AA-ECF3-EFCEF5F9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C51AD36-B235-0608-C124-4C6A46B33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DF96-E72A-44A4-860B-23F5AD0B941E}" type="datetimeFigureOut">
              <a:rPr lang="pl-PL" smtClean="0"/>
              <a:t>25.08.2025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72F9982-729D-F560-AC58-0DFD4C544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BD3526C-E7FA-2722-5A8A-4E9DD7770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EC37-04C7-4676-BFDC-1338AF397B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344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B10277-2E23-478A-973B-92FD6C8E9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73076F5-EEE0-AFDC-713F-E5F827DE0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DF96-E72A-44A4-860B-23F5AD0B941E}" type="datetimeFigureOut">
              <a:rPr lang="pl-PL" smtClean="0"/>
              <a:t>25.08.2025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DE43BAB-2B72-25AE-459F-EBECD3A3E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36B50A-017D-10CA-2A14-7DE316B5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EC37-04C7-4676-BFDC-1338AF397B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17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E2689CA-0E33-DC89-B5A3-50A7166FE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DF96-E72A-44A4-860B-23F5AD0B941E}" type="datetimeFigureOut">
              <a:rPr lang="pl-PL" smtClean="0"/>
              <a:t>25.08.2025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AE0F637-44C6-D30C-4EF0-3949430F2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8BDBA0D-D6B7-19BF-0622-D218D7DBF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EC37-04C7-4676-BFDC-1338AF397B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894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7BB335-6DC8-7274-4425-C5C67FE7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E2C9E3-1754-C9C9-A229-C8A0B0670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30FC178-B5EF-D114-4B94-750968E6C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975075F-B047-33D1-65F0-B90A68BA7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DF96-E72A-44A4-860B-23F5AD0B941E}" type="datetimeFigureOut">
              <a:rPr lang="pl-PL" smtClean="0"/>
              <a:t>25.08.2025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E188ED7-6E8B-54F0-3A6A-6EF14DA7A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5EDB907-2DB6-5A0C-A125-B1765AF3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EC37-04C7-4676-BFDC-1338AF397B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298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4513F3-4517-6512-9554-63E1A3B4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42C22FE-27BD-0292-4A49-CCC7F7FAD7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7C6ED7-A918-DCAC-31A6-DCDB1BCD1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2FE8729-88A4-A5E2-0176-5FD83CDDD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DF96-E72A-44A4-860B-23F5AD0B941E}" type="datetimeFigureOut">
              <a:rPr lang="pl-PL" smtClean="0"/>
              <a:t>25.08.2025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4A02CC3-6464-155F-F281-504ECD3FD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9A3F0F2-0F78-FEEE-B09F-7E2AA5574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BEC37-04C7-4676-BFDC-1338AF397B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996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AE48FBD-4806-E4AB-8BE5-D1166B29B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A5412B2-4A22-384D-17CC-683EC147B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9FA310-18ED-211D-73FE-02A005A1D3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6DDF96-E72A-44A4-860B-23F5AD0B941E}" type="datetimeFigureOut">
              <a:rPr lang="pl-PL" smtClean="0"/>
              <a:t>25.08.2025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A548882-642B-B620-8783-554752D170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B53509-2CE0-4EA2-30CA-662DB0EE8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DBEC37-04C7-4676-BFDC-1338AF397B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187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51D760-6BAB-B1F1-0D99-654511D925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Polska składka do Europejskiej Agencji Kosmicznej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AA20CCD-8F80-D234-DCA7-10343685EA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Opracowano na podstawie ankiet do sektora i dzięki współpracy Stowarzyszenia Polskich Profesjonalistów Sektora Kosmicznego oraz Klastra technologii Kosmicznych</a:t>
            </a:r>
          </a:p>
        </p:txBody>
      </p:sp>
    </p:spTree>
    <p:extLst>
      <p:ext uri="{BB962C8B-B14F-4D97-AF65-F5344CB8AC3E}">
        <p14:creationId xmlns:p14="http://schemas.microsoft.com/office/powerpoint/2010/main" val="3309792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77D55-28A2-EC39-009A-771DE14FA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0DDB16-4D7E-6827-5707-5D3F2F4A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Wpływ na Polskę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ED9EC2-C644-9238-5E61-CB2418F05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90687"/>
            <a:ext cx="5497286" cy="499314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sz="19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Projekty realizowane na zamówienie oraz zwiększenie składki na projekty opcjonalne w Europejskiej Agencji Kosmicznej pozwoliły: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8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ESA umożliwia i wspiera </a:t>
            </a: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swoją wiedzą rozwój technologii również tych kluczowych dla bezpieczeństwa: odporność na zmiany klimatyczne, wyzwania energetyczne, obronność.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8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Podniesienie poziomu innowacyjności </a:t>
            </a: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podmiotów.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8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Podniesienie poziomu komercjalizacji nauki</a:t>
            </a: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Podniesienie poziomu zaawansowania technologicznego.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8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Wzrost niezależności </a:t>
            </a: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technologicznej.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8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Wzrost internacjonalizacji </a:t>
            </a: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polskich podmiotów.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Możliwość zaistnienia polskiej myśli technologicznej </a:t>
            </a:r>
            <a:b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 nowych obszarach.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Inwestycje w ESA przynoszą zwrot w postaci wzrostu PKB, podatków, miejsc pracy i przychodów firm.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Zwiększenie składki ESA jest konieczne do utrzymania pozycji konkurencyjnej wobec USA i Chin (powinna rosnąć co najmniej o 9%). 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5" name="Obraz 4" descr="Obraz zawierający tekst, zrzut ekranu, projekt graficzny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BE60DAA-9D03-63FC-C27A-D422148C5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71" y="2218505"/>
            <a:ext cx="5852172" cy="32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90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6EB7D-BBB1-82E4-86C5-38EA01336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5264A0-481F-F44A-919A-BAA5D3E55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Głosem respondentów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FF1392-7CFC-730B-5725-5CB658D07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02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i="1"/>
              <a:t>„Przeniesienie większej części projektów ze spółki matki do polskiego oddziału firmy, nowe projekty z ESA, zwiększenie zatrudnienia o ok. 30%, często kadra z poza przemysłu kosmicznego, zatem nastąpiło przekazanie specjalistycznej wiedzy do szerszego grona inżynierów.”</a:t>
            </a:r>
          </a:p>
        </p:txBody>
      </p:sp>
    </p:spTree>
    <p:extLst>
      <p:ext uri="{BB962C8B-B14F-4D97-AF65-F5344CB8AC3E}">
        <p14:creationId xmlns:p14="http://schemas.microsoft.com/office/powerpoint/2010/main" val="3251097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7523B4-4712-7D99-DE50-A1F38029C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O organizacjach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2C1365-BBD9-9A65-E88D-6359E1122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029" y="2282825"/>
            <a:ext cx="7641771" cy="2659289"/>
          </a:xfrm>
        </p:spPr>
        <p:txBody>
          <a:bodyPr/>
          <a:lstStyle/>
          <a:p>
            <a:pPr marL="0" indent="0">
              <a:buNone/>
            </a:pPr>
            <a:r>
              <a:rPr lang="pl-PL" sz="18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Stowarzyszenie Polskich Profesjonalistów Sektora Kosmicznego</a:t>
            </a: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(ang. </a:t>
            </a:r>
            <a:r>
              <a:rPr lang="pl-PL" sz="1800" b="0" i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Polish</a:t>
            </a: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Space </a:t>
            </a:r>
            <a:r>
              <a:rPr lang="pl-PL" sz="1800" b="0" i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Professionals</a:t>
            </a: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pl-PL" sz="1800" b="0" i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Association</a:t>
            </a: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PSPA) zostało oficjalnie zarejestrowane w 2016 roku. Od tego czasu coraz aktywniej angażujemy się w budowę sieci kontaktów pomiędzy polskimi profesjonalistami pracującymi w rodzimym oraz zagranicznym sektorze kosmicznym. Obecnie Stowarzyszenie (stan na: maj 2025) liczy </a:t>
            </a:r>
            <a:r>
              <a:rPr lang="pl-PL" sz="18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170+ członków</a:t>
            </a: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Pracujemy również nad projektami mającymi na celu popularyzację branży oraz przede wszystkim rozwój kadr w sektorze kosmicznym. Na naszej stronie można zapoznać się z szeregiem raportów m.in. o tym </a:t>
            </a:r>
            <a:r>
              <a:rPr lang="pl-PL" sz="18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jak technologie kosmiczne służą bezpieczeństwu.</a:t>
            </a:r>
            <a:endParaRPr lang="pl-PL" b="1"/>
          </a:p>
        </p:txBody>
      </p:sp>
      <p:pic>
        <p:nvPicPr>
          <p:cNvPr id="5" name="Obraz 4" descr="Obraz zawierający zrzut ekranu, logo, Grafika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0F62C65-4F72-2D6B-F731-34637A6E6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20" y="2766218"/>
            <a:ext cx="297879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2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8AEAECB-9D11-F939-EC28-D593C5D6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pl-PL" sz="4800"/>
              <a:t>Klaster Technologii Kosmicznych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noFill/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tekst, Czcionka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DD96F318-A78C-3395-E070-A46E989DD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95" y="3326030"/>
            <a:ext cx="5150277" cy="211161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CFEE23-0787-9311-3F57-FE643E933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sz="1700">
                <a:latin typeface="Aptos"/>
              </a:rPr>
              <a:t>Klaster Technologii Kosmicznych, powstały z inicjatywy EXATEL S.A., zrzesza kluczowe podmioty polskiego sektora kosmicznego — firmy, organizacje naukowo-badawcze i środowisko akademickie. Jego misją jest wspieranie współpracy, rozwój technologii oraz promocja polskich rozwiązań na rynku krajowym i międzynarodowym. Klaster angażuje się w realizację projektów, integrację branży, edukację oraz działania promocyjne, dążąc do wzmocnienia pozycji polskiego przemysłu kosmicznego.</a:t>
            </a:r>
          </a:p>
        </p:txBody>
      </p:sp>
    </p:spTree>
    <p:extLst>
      <p:ext uri="{BB962C8B-B14F-4D97-AF65-F5344CB8AC3E}">
        <p14:creationId xmlns:p14="http://schemas.microsoft.com/office/powerpoint/2010/main" val="2327949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7AA591-9B0A-D4D2-72D3-1E4AFEC9C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Informacje podstawowe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2729A8-552E-6C60-2DFE-9E3740A5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4290" y="1825625"/>
            <a:ext cx="6809510" cy="420835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l-PL" sz="1500"/>
              <a:t>Celem lepszego przygotowania argumentów dlaczego warto utrzymać albo zwiększyć składkę na programy opcjonalne Europejskiej Agencji Kosmicznej podczas Rady Ministerialnej w 2025 r. przygotowano ankietę i rozpoczęto ukierunkowaną dyskusję z sektorem – członkami ZPSK, KTK oraz PSPA.</a:t>
            </a:r>
          </a:p>
          <a:p>
            <a:r>
              <a:rPr lang="pl-PL" sz="1500"/>
              <a:t>Polska jest członkiem ESA </a:t>
            </a:r>
            <a:r>
              <a:rPr lang="pl-PL" sz="1500" b="1"/>
              <a:t>od 2012 </a:t>
            </a:r>
            <a:r>
              <a:rPr lang="pl-PL" sz="1500"/>
              <a:t>r. Niemniej do 2023 r. nie miała znaczącej kontrybucji w tej organizacji, co przekładało się na możliwości dla realizacji technologii.</a:t>
            </a:r>
          </a:p>
          <a:p>
            <a:r>
              <a:rPr lang="pl-PL" sz="1500"/>
              <a:t>Składka członkowska przekłada się również na możliwość rozwoju kariery </a:t>
            </a:r>
            <a:br>
              <a:rPr lang="pl-PL" sz="1500"/>
            </a:br>
            <a:r>
              <a:rPr lang="pl-PL" sz="1500"/>
              <a:t>w ramach ESA i budowy kompetencji poprzez programy stażowe w tej organizacji.</a:t>
            </a:r>
          </a:p>
          <a:p>
            <a:r>
              <a:rPr lang="pl-PL" sz="1500"/>
              <a:t>Budżet Europejskiej Agencji Kosmicznej (ESA) na 2025 rok wynosi 7,68 miliarda euro. Największa część środków przeznaczona jest na obserwację Ziemi (2,58 mld euro), a pozostałe fundusze wspierają m.in.  nawigację, transport kosmiczny, programy naukowe oraz eksplorację kosmosu.</a:t>
            </a:r>
          </a:p>
          <a:p>
            <a:r>
              <a:rPr lang="pl-PL" sz="1500"/>
              <a:t>ESA wyliczyła: Europejskie inwestycje na mieszkańca w sektor kosmiczny są niewielkie. Średnio każdy obywatel państwa członkowskiego ESA przeznacza na ten cel, w formie podatków, kwotę zbliżoną do ceny biletu do kina. Dla porównania, w Stanach Zjednoczonych nakłady na cywilne działania kosmiczne są prawie czterokrotnie większe.</a:t>
            </a:r>
          </a:p>
          <a:p>
            <a:endParaRPr lang="pl-PL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l-PL" sz="15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48D304-2A24-8154-15E0-B149FE4C6337}"/>
              </a:ext>
            </a:extLst>
          </p:cNvPr>
          <p:cNvSpPr txBox="1"/>
          <p:nvPr/>
        </p:nvSpPr>
        <p:spPr>
          <a:xfrm>
            <a:off x="344573" y="5787403"/>
            <a:ext cx="383587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Mapa </a:t>
            </a:r>
            <a:r>
              <a:rPr lang="en-US" sz="1000" dirty="0" err="1"/>
              <a:t>obecności</a:t>
            </a:r>
            <a:r>
              <a:rPr lang="en-US" sz="1000" dirty="0"/>
              <a:t> </a:t>
            </a:r>
            <a:r>
              <a:rPr lang="en-US" sz="1000" dirty="0" err="1"/>
              <a:t>polskich</a:t>
            </a:r>
            <a:r>
              <a:rPr lang="en-US" sz="1000" dirty="0"/>
              <a:t> </a:t>
            </a:r>
            <a:r>
              <a:rPr lang="en-US" sz="1000" dirty="0" err="1"/>
              <a:t>podmiotów</a:t>
            </a:r>
            <a:r>
              <a:rPr lang="en-US" sz="1000" dirty="0"/>
              <a:t> </a:t>
            </a:r>
            <a:r>
              <a:rPr lang="en-US" sz="1000" dirty="0" err="1"/>
              <a:t>sektora</a:t>
            </a:r>
            <a:r>
              <a:rPr lang="en-US" sz="1000" dirty="0"/>
              <a:t> </a:t>
            </a:r>
            <a:r>
              <a:rPr lang="en-US" sz="1000" dirty="0" err="1"/>
              <a:t>kosmicznego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473F14-BB85-36A4-CCA2-DFD5E6020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938337"/>
            <a:ext cx="4207669" cy="38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38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3EE831-DC41-82B2-0FDE-8ED3D66A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0">
                <a:solidFill>
                  <a:srgbClr val="000000"/>
                </a:solidFill>
                <a:effectLst/>
                <a:latin typeface="WordVisi_MSFontService"/>
              </a:rPr>
              <a:t>Wzrost technologiczny i kompetencyjny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40474B-A1B1-F764-661A-B4B35A2CE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0" y="1825625"/>
            <a:ext cx="6197601" cy="46672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Projekty realizowane na zamówienie oraz zwiększenie składki na projekty opcjonalne w Europejskiej Agencji Kosmicznej pozwoliły: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Rozwinąć kluczowe technologie wpływające na </a:t>
            </a:r>
            <a:r>
              <a:rPr lang="pl-PL" sz="18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niezależność technologiczną</a:t>
            </a: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 innowacje (np. technologie związane z łącznością, kwantowe, niedostępne wcześniej w kraju mechanizmy).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Rozwinąć kompetencje w zakresie cyfrowego przetwarzania sygnałów radiowych i przeciwdziałania zakłóceniom GNSS.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Prowadzić projekty na różnych etapach TRL (gotowości technologicznej) bez konieczności ich pełnej komercjalizacji od razu.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8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Rozpocząć prace w nowych obszarach</a:t>
            </a: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8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Podnieść poziom TRL </a:t>
            </a: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produktów.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8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Włączyć się w międzynarodowe łańcuchy </a:t>
            </a: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dostaw integratorów sektora kosmicznego.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8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Zwiększyć skalę </a:t>
            </a: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realizowanych projektów oraz uzyskać masę krytyczną dla komercjalizacji.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8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Skomercjalizować produkty</a:t>
            </a:r>
            <a:r>
              <a:rPr lang="pl-PL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 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5" name="Obraz 4" descr="Obraz zawierający tekst, projekt graficzny, Grafika, zrzut ekran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6136E94-3826-0057-668D-3B38E8AD0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9" y="2119085"/>
            <a:ext cx="5173534" cy="29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16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CDC696-9F92-055D-DFBB-40103A9A2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0">
                <a:solidFill>
                  <a:srgbClr val="000000"/>
                </a:solidFill>
                <a:effectLst/>
                <a:latin typeface="WordVisi_MSFontService"/>
              </a:rPr>
              <a:t>Korzyści finansowe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0064E5-280A-FB81-E978-B6E547F68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8743" y="1825625"/>
            <a:ext cx="3995056" cy="4351338"/>
          </a:xfrm>
        </p:spPr>
        <p:txBody>
          <a:bodyPr/>
          <a:lstStyle/>
          <a:p>
            <a:pPr marL="0" indent="0">
              <a:buNone/>
            </a:pP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Projekty realizowane na zamówienie oraz zwiększenie składki na projekty opcjonalne w Europejskiej Agencji Kosmicznej pozwoliły: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5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Wzrost przychodów podmiotów </a:t>
            </a: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(wg, respondentów obroty podmiotów wzrosły średnio o 42,5%).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Możliwość pozyskania grantów i kontraktów na rozwój nowych technologii.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Możliwość </a:t>
            </a:r>
            <a:r>
              <a:rPr lang="pl-PL" sz="15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nowych inwestycji </a:t>
            </a: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(w tym np. w biuro w nowej lokalizacji). 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5" name="Obraz 4" descr="Obraz zawierający tekst, krzesło, meble, zrzut ekran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1F6EBA2-1429-FBA9-A775-ADC2E2133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91" y="1559265"/>
            <a:ext cx="6517508" cy="488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38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1A8029-6030-042F-0466-051CC931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Głosem respondentów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07C8E-FD9D-D446-453D-702F28DE7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388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i="1"/>
              <a:t>„Zwiększenie środków pozwoliło na zwiększenie skali realizowanych projektów i uzyskanie projektów w nowych obszarach tematycznych. Zwiększa szansę na uzyskanie masy krytycznej koniecznej do przełożenia uzyskiwanych wyników w późniejszy sukces komercyjny.”</a:t>
            </a:r>
          </a:p>
        </p:txBody>
      </p:sp>
    </p:spTree>
    <p:extLst>
      <p:ext uri="{BB962C8B-B14F-4D97-AF65-F5344CB8AC3E}">
        <p14:creationId xmlns:p14="http://schemas.microsoft.com/office/powerpoint/2010/main" val="3268146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C27CDD-C6C1-EF3F-EDD3-39FBC933C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0">
                <a:solidFill>
                  <a:srgbClr val="000000"/>
                </a:solidFill>
                <a:effectLst/>
                <a:latin typeface="WordVisi_MSFontService"/>
              </a:rPr>
              <a:t>Wzrost zatrudnienia i rozwój kadry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1BD8FF-5394-6B6F-DEA8-5FAF2755F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0656" y="1825625"/>
            <a:ext cx="4463143" cy="4351338"/>
          </a:xfrm>
        </p:spPr>
        <p:txBody>
          <a:bodyPr/>
          <a:lstStyle/>
          <a:p>
            <a:pPr marL="0" indent="0">
              <a:buNone/>
            </a:pP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Projekty realizowane na zamówienie oraz zwiększenie składki na projekty opcjonalne w Europejskiej Agencji Kosmicznej pozwoliły: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Rozwój nowych kompetencji.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5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Zwiększenie zatrudnienia </a:t>
            </a: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 poszczególnych podmiotach (wg. otrzymanych odpowiedzi średnio o 20,42%).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ESA projekty </a:t>
            </a:r>
            <a:r>
              <a:rPr lang="pl-PL" sz="15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przyciągają wysoko wykwalifikowaną kadrę </a:t>
            </a: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 zwiększają doświadczenie zespołu.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Zwiększenie zatrudnienia celem podniesienia jakości. </a:t>
            </a:r>
          </a:p>
          <a:p>
            <a:pPr algn="just"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500" b="1" i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Reskilling</a:t>
            </a:r>
            <a:r>
              <a:rPr lang="pl-PL" sz="15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kadr </a:t>
            </a: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z innych sektorów. </a:t>
            </a:r>
          </a:p>
          <a:p>
            <a:endParaRPr lang="pl-PL"/>
          </a:p>
        </p:txBody>
      </p:sp>
      <p:pic>
        <p:nvPicPr>
          <p:cNvPr id="5" name="Obraz 4" descr="Obraz zawierający tekst, projekt graficzny, Grafika, sztu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FB7F8A3-4494-2888-BCFF-8F47C9A46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8" y="1825625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75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EC149-6971-B934-3ED4-FF9F2CC97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69D02A-4487-D79A-7857-AC6C851AE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Głosem respondentów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2F7070-5EAA-965F-971F-9D26ACFD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84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i="1"/>
              <a:t>„Zwiększenie zatrudnienia o 100%, zwiększenie kontraktowania o 150%, możliwość rozwoju bardziej zaawansowanych i większych systemów z uwagi na dostępność środków. Możliwość budowania większych konsorcjów składających się z polskich podmiotów.”</a:t>
            </a:r>
          </a:p>
        </p:txBody>
      </p:sp>
    </p:spTree>
    <p:extLst>
      <p:ext uri="{BB962C8B-B14F-4D97-AF65-F5344CB8AC3E}">
        <p14:creationId xmlns:p14="http://schemas.microsoft.com/office/powerpoint/2010/main" val="1537732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6DDE67-32A5-1754-82AF-F1619ABD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0">
                <a:solidFill>
                  <a:srgbClr val="000000"/>
                </a:solidFill>
                <a:effectLst/>
                <a:latin typeface="WordVisi_MSFontService"/>
              </a:rPr>
              <a:t>Wpływ na rozwój przedsiębiorstw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6C7713-6EFE-B5E9-A514-9D98FEB0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58" y="1825625"/>
            <a:ext cx="51489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Projekty realizowane na zamówienie oraz zwiększenie składki na projekty opcjonalne w Europejskiej Agencji Kosmicznej pozwoliły: </a:t>
            </a:r>
          </a:p>
          <a:p>
            <a:pPr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5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Wzrost prestiżu </a:t>
            </a: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 uznanie w sektorze kosmicznym, co zwiększa zaufanie przyszłych zamawiających. </a:t>
            </a:r>
          </a:p>
          <a:p>
            <a:pPr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Włączenie w projekty kosmiczne </a:t>
            </a:r>
            <a:r>
              <a:rPr lang="pl-PL" sz="15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ponad 500 poddostawców. </a:t>
            </a:r>
          </a:p>
          <a:p>
            <a:pPr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5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Komercjalizację wyników </a:t>
            </a: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 współpracy z liczącymi się firmami sektora. </a:t>
            </a:r>
          </a:p>
          <a:p>
            <a:pPr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Możliwość skutecznej promocji firmy </a:t>
            </a:r>
            <a:b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 międzynarodowym środowisku. </a:t>
            </a:r>
          </a:p>
          <a:p>
            <a:pPr rtl="0" fontAlgn="base">
              <a:lnSpc>
                <a:spcPts val="1564"/>
              </a:lnSpc>
              <a:buFont typeface="Arial" panose="020B0604020202020204" pitchFamily="34" charset="0"/>
              <a:buChar char="•"/>
            </a:pPr>
            <a:r>
              <a:rPr lang="pl-PL" sz="15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Ponowne zaangażowanie w projekty kosmiczne po kilku latach przerwy dla niektórych podmiotów, zwiększenie różnorodności geograficznej i technologicznej podmiotów zaangażowanych w realizację kontraktów dla ESA. 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5" name="Obraz 4" descr="Obraz zawierający tekst, zrzut ekranu, astronomia, roller coaste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303337D-B725-4CFA-4750-E35CEA24A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1" y="2074181"/>
            <a:ext cx="5911347" cy="33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81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FE7F1-6ABB-9937-0B7C-D5A1C45B3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06D0B7-923C-A47D-D52B-A7F66AF32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Głosem respondentów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226D69-5406-A326-322C-B875559AA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i="1"/>
              <a:t>„Udało się zdobyć projekty, po kilku latach przerwy (zużyta alokacja środków), w czasie gdy po prostu wiedzieliśmy, że nie mamy żadnych szans na finansowanie”</a:t>
            </a:r>
          </a:p>
        </p:txBody>
      </p:sp>
    </p:spTree>
    <p:extLst>
      <p:ext uri="{BB962C8B-B14F-4D97-AF65-F5344CB8AC3E}">
        <p14:creationId xmlns:p14="http://schemas.microsoft.com/office/powerpoint/2010/main" val="192249843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Motyw pakietu Office</vt:lpstr>
      <vt:lpstr>Polska składka do Europejskiej Agencji Kosmicznej</vt:lpstr>
      <vt:lpstr>Informacje podstawowe</vt:lpstr>
      <vt:lpstr>Wzrost technologiczny i kompetencyjny</vt:lpstr>
      <vt:lpstr>Korzyści finansowe</vt:lpstr>
      <vt:lpstr>Głosem respondentów</vt:lpstr>
      <vt:lpstr>Wzrost zatrudnienia i rozwój kadry</vt:lpstr>
      <vt:lpstr>Głosem respondentów</vt:lpstr>
      <vt:lpstr>Wpływ na rozwój przedsiębiorstw</vt:lpstr>
      <vt:lpstr>Głosem respondentów</vt:lpstr>
      <vt:lpstr>Wpływ na Polskę</vt:lpstr>
      <vt:lpstr>Głosem respondentów</vt:lpstr>
      <vt:lpstr>O organizacjach</vt:lpstr>
      <vt:lpstr>Klaster Technologii Kosmicznych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Kinga Gruszecka</dc:creator>
  <cp:revision>20</cp:revision>
  <dcterms:created xsi:type="dcterms:W3CDTF">2025-05-15T07:28:41Z</dcterms:created>
  <dcterms:modified xsi:type="dcterms:W3CDTF">2025-08-25T08:04:30Z</dcterms:modified>
</cp:coreProperties>
</file>